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78"/>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33" r:id="rId13"/>
    <p:sldId id="1221" r:id="rId14"/>
    <p:sldId id="1222" r:id="rId15"/>
    <p:sldId id="1223"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494" r:id="rId38"/>
    <p:sldId id="901" r:id="rId39"/>
    <p:sldId id="902" r:id="rId40"/>
    <p:sldId id="603" r:id="rId41"/>
    <p:sldId id="499" r:id="rId42"/>
    <p:sldId id="604" r:id="rId43"/>
    <p:sldId id="489" r:id="rId44"/>
    <p:sldId id="325" r:id="rId45"/>
    <p:sldId id="501" r:id="rId46"/>
    <p:sldId id="955" r:id="rId47"/>
    <p:sldId id="951" r:id="rId48"/>
    <p:sldId id="984"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169"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243"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931" r:id="rId122"/>
    <p:sldId id="985" r:id="rId123"/>
    <p:sldId id="849" r:id="rId124"/>
    <p:sldId id="800"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546" r:id="rId181"/>
    <p:sldId id="522" r:id="rId182"/>
    <p:sldId id="523" r:id="rId183"/>
    <p:sldId id="809" r:id="rId184"/>
    <p:sldId id="526" r:id="rId185"/>
    <p:sldId id="524" r:id="rId186"/>
    <p:sldId id="548" r:id="rId187"/>
    <p:sldId id="646" r:id="rId188"/>
    <p:sldId id="647" r:id="rId189"/>
    <p:sldId id="773" r:id="rId190"/>
    <p:sldId id="772" r:id="rId191"/>
    <p:sldId id="549" r:id="rId192"/>
    <p:sldId id="550" r:id="rId193"/>
    <p:sldId id="547" r:id="rId194"/>
    <p:sldId id="515" r:id="rId195"/>
    <p:sldId id="516" r:id="rId196"/>
    <p:sldId id="517" r:id="rId197"/>
    <p:sldId id="551" r:id="rId198"/>
    <p:sldId id="554" r:id="rId199"/>
    <p:sldId id="555" r:id="rId200"/>
    <p:sldId id="558" r:id="rId201"/>
    <p:sldId id="562" r:id="rId202"/>
    <p:sldId id="563" r:id="rId203"/>
    <p:sldId id="625" r:id="rId204"/>
    <p:sldId id="1150" r:id="rId205"/>
    <p:sldId id="1240" r:id="rId206"/>
    <p:sldId id="402" r:id="rId207"/>
    <p:sldId id="403" r:id="rId208"/>
    <p:sldId id="404" r:id="rId209"/>
    <p:sldId id="1075" r:id="rId210"/>
    <p:sldId id="1220" r:id="rId211"/>
    <p:sldId id="1076" r:id="rId212"/>
    <p:sldId id="1219" r:id="rId213"/>
    <p:sldId id="421" r:id="rId214"/>
    <p:sldId id="564" r:id="rId215"/>
    <p:sldId id="1042" r:id="rId216"/>
    <p:sldId id="826" r:id="rId217"/>
    <p:sldId id="566" r:id="rId218"/>
    <p:sldId id="567" r:id="rId219"/>
    <p:sldId id="832" r:id="rId220"/>
    <p:sldId id="568" r:id="rId221"/>
    <p:sldId id="1211" r:id="rId222"/>
    <p:sldId id="820" r:id="rId223"/>
    <p:sldId id="821" r:id="rId224"/>
    <p:sldId id="1077" r:id="rId225"/>
    <p:sldId id="1177" r:id="rId226"/>
    <p:sldId id="798" r:id="rId227"/>
    <p:sldId id="1215" r:id="rId228"/>
    <p:sldId id="1225" r:id="rId229"/>
    <p:sldId id="1212" r:id="rId230"/>
    <p:sldId id="1213" r:id="rId231"/>
    <p:sldId id="1216" r:id="rId232"/>
    <p:sldId id="1210" r:id="rId233"/>
    <p:sldId id="1151" r:id="rId234"/>
    <p:sldId id="1217" r:id="rId235"/>
    <p:sldId id="1226" r:id="rId236"/>
    <p:sldId id="1152" r:id="rId237"/>
    <p:sldId id="1153" r:id="rId238"/>
    <p:sldId id="436" r:id="rId239"/>
    <p:sldId id="666" r:id="rId240"/>
    <p:sldId id="665" r:id="rId241"/>
    <p:sldId id="443" r:id="rId242"/>
    <p:sldId id="445" r:id="rId243"/>
    <p:sldId id="446" r:id="rId244"/>
    <p:sldId id="440" r:id="rId245"/>
    <p:sldId id="823" r:id="rId246"/>
    <p:sldId id="570" r:id="rId247"/>
    <p:sldId id="827" r:id="rId248"/>
    <p:sldId id="836" r:id="rId249"/>
    <p:sldId id="837" r:id="rId250"/>
    <p:sldId id="453" r:id="rId251"/>
    <p:sldId id="574" r:id="rId252"/>
    <p:sldId id="838" r:id="rId253"/>
    <p:sldId id="839" r:id="rId254"/>
    <p:sldId id="1059" r:id="rId255"/>
    <p:sldId id="1060" r:id="rId256"/>
    <p:sldId id="576" r:id="rId257"/>
    <p:sldId id="824" r:id="rId258"/>
    <p:sldId id="577" r:id="rId259"/>
    <p:sldId id="935" r:id="rId260"/>
    <p:sldId id="371" r:id="rId261"/>
    <p:sldId id="575" r:id="rId262"/>
    <p:sldId id="733" r:id="rId263"/>
    <p:sldId id="583" r:id="rId264"/>
    <p:sldId id="584" r:id="rId265"/>
    <p:sldId id="585" r:id="rId266"/>
    <p:sldId id="609" r:id="rId267"/>
    <p:sldId id="610" r:id="rId268"/>
    <p:sldId id="703" r:id="rId269"/>
    <p:sldId id="611" r:id="rId270"/>
    <p:sldId id="612" r:id="rId271"/>
    <p:sldId id="704" r:id="rId272"/>
    <p:sldId id="613" r:id="rId273"/>
    <p:sldId id="705" r:id="rId274"/>
    <p:sldId id="614" r:id="rId275"/>
    <p:sldId id="1165" r:id="rId276"/>
    <p:sldId id="1166" r:id="rId277"/>
    <p:sldId id="937" r:id="rId278"/>
    <p:sldId id="894" r:id="rId279"/>
    <p:sldId id="532" r:id="rId280"/>
    <p:sldId id="1167" r:id="rId281"/>
    <p:sldId id="1168" r:id="rId282"/>
    <p:sldId id="587" r:id="rId283"/>
    <p:sldId id="675" r:id="rId284"/>
    <p:sldId id="588" r:id="rId285"/>
    <p:sldId id="997" r:id="rId286"/>
    <p:sldId id="706" r:id="rId287"/>
    <p:sldId id="589" r:id="rId288"/>
    <p:sldId id="998" r:id="rId289"/>
    <p:sldId id="856" r:id="rId290"/>
    <p:sldId id="857" r:id="rId291"/>
    <p:sldId id="707" r:id="rId292"/>
    <p:sldId id="815" r:id="rId293"/>
    <p:sldId id="979" r:id="rId294"/>
    <p:sldId id="982" r:id="rId295"/>
    <p:sldId id="983" r:id="rId296"/>
    <p:sldId id="975" r:id="rId297"/>
    <p:sldId id="708" r:id="rId298"/>
    <p:sldId id="593" r:id="rId299"/>
    <p:sldId id="709" r:id="rId300"/>
    <p:sldId id="594" r:id="rId301"/>
    <p:sldId id="710" r:id="rId302"/>
    <p:sldId id="607" r:id="rId303"/>
    <p:sldId id="336" r:id="rId304"/>
    <p:sldId id="337" r:id="rId305"/>
    <p:sldId id="748" r:id="rId306"/>
    <p:sldId id="1034" r:id="rId307"/>
    <p:sldId id="508" r:id="rId308"/>
    <p:sldId id="622" r:id="rId309"/>
    <p:sldId id="1194" r:id="rId310"/>
    <p:sldId id="989" r:id="rId311"/>
    <p:sldId id="1228" r:id="rId312"/>
    <p:sldId id="987" r:id="rId313"/>
    <p:sldId id="623" r:id="rId314"/>
    <p:sldId id="1035" r:id="rId315"/>
    <p:sldId id="1196" r:id="rId316"/>
    <p:sldId id="990" r:id="rId317"/>
    <p:sldId id="991" r:id="rId318"/>
    <p:sldId id="1224" r:id="rId319"/>
    <p:sldId id="627" r:id="rId320"/>
    <p:sldId id="628" r:id="rId321"/>
    <p:sldId id="1036" r:id="rId322"/>
    <p:sldId id="626" r:id="rId323"/>
    <p:sldId id="992" r:id="rId324"/>
    <p:sldId id="1037" r:id="rId325"/>
    <p:sldId id="629" r:id="rId326"/>
    <p:sldId id="509" r:id="rId327"/>
    <p:sldId id="1038" r:id="rId328"/>
    <p:sldId id="630" r:id="rId329"/>
    <p:sldId id="1039" r:id="rId330"/>
    <p:sldId id="1082" r:id="rId331"/>
    <p:sldId id="1197" r:id="rId332"/>
    <p:sldId id="818" r:id="rId333"/>
    <p:sldId id="1199" r:id="rId334"/>
    <p:sldId id="1081" r:id="rId335"/>
    <p:sldId id="631" r:id="rId336"/>
    <p:sldId id="993" r:id="rId337"/>
    <p:sldId id="1083" r:id="rId338"/>
    <p:sldId id="1198" r:id="rId339"/>
    <p:sldId id="913" r:id="rId340"/>
    <p:sldId id="1200" r:id="rId341"/>
    <p:sldId id="1085" r:id="rId342"/>
    <p:sldId id="1201" r:id="rId343"/>
    <p:sldId id="994" r:id="rId344"/>
    <p:sldId id="1084" r:id="rId345"/>
    <p:sldId id="751" r:id="rId346"/>
    <p:sldId id="352" r:id="rId347"/>
    <p:sldId id="633" r:id="rId348"/>
    <p:sldId id="995" r:id="rId349"/>
    <p:sldId id="996" r:id="rId350"/>
    <p:sldId id="1160" r:id="rId351"/>
    <p:sldId id="1161" r:id="rId352"/>
    <p:sldId id="1162" r:id="rId353"/>
    <p:sldId id="368" r:id="rId354"/>
    <p:sldId id="636" r:id="rId355"/>
    <p:sldId id="663" r:id="rId356"/>
    <p:sldId id="664" r:id="rId357"/>
    <p:sldId id="637" r:id="rId358"/>
    <p:sldId id="638" r:id="rId359"/>
    <p:sldId id="712" r:id="rId360"/>
    <p:sldId id="713" r:id="rId361"/>
    <p:sldId id="714" r:id="rId362"/>
    <p:sldId id="1126" r:id="rId363"/>
    <p:sldId id="379" r:id="rId364"/>
    <p:sldId id="953" r:id="rId365"/>
    <p:sldId id="373" r:id="rId366"/>
    <p:sldId id="1018" r:id="rId367"/>
    <p:sldId id="1019" r:id="rId368"/>
    <p:sldId id="1020" r:id="rId369"/>
    <p:sldId id="643" r:id="rId370"/>
    <p:sldId id="642" r:id="rId371"/>
    <p:sldId id="847" r:id="rId372"/>
    <p:sldId id="848" r:id="rId373"/>
    <p:sldId id="640" r:id="rId374"/>
    <p:sldId id="641" r:id="rId375"/>
    <p:sldId id="648" r:id="rId376"/>
    <p:sldId id="649" r:id="rId377"/>
    <p:sldId id="650" r:id="rId378"/>
    <p:sldId id="651" r:id="rId379"/>
    <p:sldId id="652" r:id="rId380"/>
    <p:sldId id="653" r:id="rId381"/>
    <p:sldId id="386" r:id="rId382"/>
    <p:sldId id="654" r:id="rId383"/>
    <p:sldId id="655" r:id="rId384"/>
    <p:sldId id="656" r:id="rId385"/>
    <p:sldId id="397" r:id="rId386"/>
    <p:sldId id="657" r:id="rId387"/>
    <p:sldId id="658" r:id="rId388"/>
    <p:sldId id="659" r:id="rId389"/>
    <p:sldId id="1072" r:id="rId390"/>
    <p:sldId id="285" r:id="rId391"/>
    <p:sldId id="286" r:id="rId392"/>
    <p:sldId id="289" r:id="rId393"/>
    <p:sldId id="290" r:id="rId394"/>
    <p:sldId id="291" r:id="rId395"/>
    <p:sldId id="829" r:id="rId396"/>
    <p:sldId id="830" r:id="rId397"/>
    <p:sldId id="683" r:id="rId398"/>
    <p:sldId id="684" r:id="rId399"/>
    <p:sldId id="682" r:id="rId400"/>
    <p:sldId id="860" r:id="rId401"/>
    <p:sldId id="671" r:id="rId402"/>
    <p:sldId id="672" r:id="rId403"/>
    <p:sldId id="673" r:id="rId404"/>
    <p:sldId id="674" r:id="rId405"/>
    <p:sldId id="360" r:id="rId406"/>
    <p:sldId id="801" r:id="rId407"/>
    <p:sldId id="1262" r:id="rId408"/>
    <p:sldId id="362" r:id="rId409"/>
    <p:sldId id="1148" r:id="rId410"/>
    <p:sldId id="1149" r:id="rId411"/>
    <p:sldId id="851" r:id="rId412"/>
    <p:sldId id="331" r:id="rId413"/>
    <p:sldId id="1205" r:id="rId414"/>
    <p:sldId id="914" r:id="rId415"/>
    <p:sldId id="852" r:id="rId416"/>
    <p:sldId id="1245" r:id="rId417"/>
    <p:sldId id="1156" r:id="rId418"/>
    <p:sldId id="1244" r:id="rId419"/>
    <p:sldId id="1159" r:id="rId420"/>
    <p:sldId id="686" r:id="rId421"/>
    <p:sldId id="1207" r:id="rId422"/>
    <p:sldId id="1202" r:id="rId423"/>
    <p:sldId id="302" r:id="rId424"/>
    <p:sldId id="1130" r:id="rId425"/>
    <p:sldId id="1203" r:id="rId426"/>
    <p:sldId id="1263" r:id="rId427"/>
    <p:sldId id="1265" r:id="rId428"/>
    <p:sldId id="305" r:id="rId429"/>
    <p:sldId id="1266" r:id="rId430"/>
    <p:sldId id="306" r:id="rId431"/>
    <p:sldId id="308" r:id="rId432"/>
    <p:sldId id="1131" r:id="rId433"/>
    <p:sldId id="1267" r:id="rId434"/>
    <p:sldId id="1132" r:id="rId435"/>
    <p:sldId id="1268" r:id="rId436"/>
    <p:sldId id="1133" r:id="rId437"/>
    <p:sldId id="313" r:id="rId438"/>
    <p:sldId id="1204" r:id="rId439"/>
    <p:sldId id="1134" r:id="rId440"/>
    <p:sldId id="1135" r:id="rId441"/>
    <p:sldId id="1136" r:id="rId442"/>
    <p:sldId id="1242" r:id="rId443"/>
    <p:sldId id="1208" r:id="rId444"/>
    <p:sldId id="1209" r:id="rId445"/>
    <p:sldId id="1269" r:id="rId446"/>
    <p:sldId id="1137" r:id="rId447"/>
    <p:sldId id="1270" r:id="rId448"/>
    <p:sldId id="1138" r:id="rId449"/>
    <p:sldId id="1139" r:id="rId450"/>
    <p:sldId id="1140" r:id="rId451"/>
    <p:sldId id="1078" r:id="rId452"/>
    <p:sldId id="1141" r:id="rId453"/>
    <p:sldId id="1142" r:id="rId454"/>
    <p:sldId id="1143" r:id="rId455"/>
    <p:sldId id="1154" r:id="rId456"/>
    <p:sldId id="1144" r:id="rId457"/>
    <p:sldId id="1155" r:id="rId458"/>
    <p:sldId id="1145" r:id="rId459"/>
    <p:sldId id="1146" r:id="rId460"/>
    <p:sldId id="1147" r:id="rId461"/>
    <p:sldId id="1061" r:id="rId462"/>
    <p:sldId id="1062" r:id="rId463"/>
    <p:sldId id="1063" r:id="rId464"/>
    <p:sldId id="1253" r:id="rId465"/>
    <p:sldId id="1254" r:id="rId466"/>
    <p:sldId id="1255" r:id="rId467"/>
    <p:sldId id="1256" r:id="rId468"/>
    <p:sldId id="1257" r:id="rId469"/>
    <p:sldId id="1258" r:id="rId470"/>
    <p:sldId id="1259" r:id="rId471"/>
    <p:sldId id="1260" r:id="rId472"/>
    <p:sldId id="1261" r:id="rId473"/>
    <p:sldId id="1170" r:id="rId474"/>
    <p:sldId id="1064" r:id="rId475"/>
    <p:sldId id="1065" r:id="rId476"/>
    <p:sldId id="342" r:id="rId477"/>
    <p:sldId id="1067" r:id="rId478"/>
    <p:sldId id="1068" r:id="rId479"/>
    <p:sldId id="727" r:id="rId480"/>
    <p:sldId id="728" r:id="rId481"/>
    <p:sldId id="781" r:id="rId482"/>
    <p:sldId id="1007" r:id="rId483"/>
    <p:sldId id="730" r:id="rId484"/>
    <p:sldId id="1264" r:id="rId485"/>
    <p:sldId id="1157" r:id="rId486"/>
    <p:sldId id="1158" r:id="rId487"/>
    <p:sldId id="775" r:id="rId488"/>
    <p:sldId id="354" r:id="rId489"/>
    <p:sldId id="735" r:id="rId490"/>
    <p:sldId id="738" r:id="rId491"/>
    <p:sldId id="774" r:id="rId492"/>
    <p:sldId id="737" r:id="rId493"/>
    <p:sldId id="740" r:id="rId494"/>
    <p:sldId id="968" r:id="rId495"/>
    <p:sldId id="969" r:id="rId496"/>
    <p:sldId id="1045" r:id="rId497"/>
    <p:sldId id="986" r:id="rId498"/>
    <p:sldId id="427" r:id="rId499"/>
    <p:sldId id="688" r:id="rId500"/>
    <p:sldId id="689" r:id="rId501"/>
    <p:sldId id="731" r:id="rId502"/>
    <p:sldId id="732" r:id="rId503"/>
    <p:sldId id="758" r:id="rId504"/>
    <p:sldId id="759" r:id="rId505"/>
    <p:sldId id="916" r:id="rId506"/>
    <p:sldId id="917" r:id="rId507"/>
    <p:sldId id="840" r:id="rId508"/>
    <p:sldId id="841" r:id="rId509"/>
    <p:sldId id="939" r:id="rId510"/>
    <p:sldId id="766" r:id="rId511"/>
    <p:sldId id="767" r:id="rId512"/>
    <p:sldId id="776" r:id="rId513"/>
    <p:sldId id="752" r:id="rId514"/>
    <p:sldId id="753" r:id="rId515"/>
    <p:sldId id="764" r:id="rId516"/>
    <p:sldId id="765" r:id="rId517"/>
    <p:sldId id="874" r:id="rId518"/>
    <p:sldId id="946" r:id="rId519"/>
    <p:sldId id="777" r:id="rId520"/>
    <p:sldId id="762" r:id="rId521"/>
    <p:sldId id="763" r:id="rId522"/>
    <p:sldId id="769" r:id="rId523"/>
    <p:sldId id="770" r:id="rId524"/>
    <p:sldId id="873" r:id="rId525"/>
    <p:sldId id="875" r:id="rId526"/>
    <p:sldId id="1069" r:id="rId527"/>
    <p:sldId id="943" r:id="rId528"/>
    <p:sldId id="755" r:id="rId529"/>
    <p:sldId id="754" r:id="rId530"/>
    <p:sldId id="760" r:id="rId531"/>
    <p:sldId id="952" r:id="rId532"/>
    <p:sldId id="768" r:id="rId533"/>
    <p:sldId id="761" r:id="rId534"/>
    <p:sldId id="861" r:id="rId535"/>
    <p:sldId id="862" r:id="rId536"/>
    <p:sldId id="756" r:id="rId537"/>
    <p:sldId id="771" r:id="rId538"/>
    <p:sldId id="876" r:id="rId539"/>
    <p:sldId id="778" r:id="rId540"/>
    <p:sldId id="779" r:id="rId541"/>
    <p:sldId id="834" r:id="rId542"/>
    <p:sldId id="780" r:id="rId543"/>
    <p:sldId id="833" r:id="rId544"/>
    <p:sldId id="783" r:id="rId545"/>
    <p:sldId id="880" r:id="rId546"/>
    <p:sldId id="881" r:id="rId547"/>
    <p:sldId id="879" r:id="rId548"/>
    <p:sldId id="866" r:id="rId549"/>
    <p:sldId id="878" r:id="rId550"/>
    <p:sldId id="867" r:id="rId551"/>
    <p:sldId id="868" r:id="rId552"/>
    <p:sldId id="870" r:id="rId553"/>
    <p:sldId id="1241" r:id="rId554"/>
    <p:sldId id="869" r:id="rId555"/>
    <p:sldId id="1033" r:id="rId556"/>
    <p:sldId id="1021" r:id="rId557"/>
    <p:sldId id="1022" r:id="rId558"/>
    <p:sldId id="1023" r:id="rId559"/>
    <p:sldId id="1024" r:id="rId560"/>
    <p:sldId id="1025" r:id="rId561"/>
    <p:sldId id="1027" r:id="rId562"/>
    <p:sldId id="1028" r:id="rId563"/>
    <p:sldId id="1029" r:id="rId564"/>
    <p:sldId id="1030" r:id="rId565"/>
    <p:sldId id="1032" r:id="rId566"/>
    <p:sldId id="1031" r:id="rId567"/>
    <p:sldId id="885" r:id="rId568"/>
    <p:sldId id="1074" r:id="rId569"/>
    <p:sldId id="976" r:id="rId570"/>
    <p:sldId id="933" r:id="rId571"/>
    <p:sldId id="954" r:id="rId572"/>
    <p:sldId id="788" r:id="rId573"/>
    <p:sldId id="988" r:id="rId574"/>
    <p:sldId id="1026" r:id="rId575"/>
    <p:sldId id="1106" r:id="rId576"/>
    <p:sldId id="858" r:id="rId5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58E6"/>
    <a:srgbClr val="006C86"/>
    <a:srgbClr val="D9DD21"/>
    <a:srgbClr val="FE1212"/>
    <a:srgbClr val="CD7311"/>
    <a:srgbClr val="E12F2B"/>
    <a:srgbClr val="E01E1E"/>
    <a:srgbClr val="E1FBF9"/>
    <a:srgbClr val="F7F7F7"/>
    <a:srgbClr val="C74C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7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568" Type="http://schemas.openxmlformats.org/officeDocument/2006/relationships/slide" Target="slides/slide567.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commentAuthors" Target="commentAuthors.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presProps" Target="presProps.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viewProps" Target="viewProp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theme" Target="theme/theme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tableStyles" Target="tableStyle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25-09-2020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433</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441</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320</a:t>
            </a:fld>
            <a:endParaRPr lang="en-IN"/>
          </a:p>
        </p:txBody>
      </p:sp>
    </p:spTree>
    <p:extLst>
      <p:ext uri="{BB962C8B-B14F-4D97-AF65-F5344CB8AC3E}">
        <p14:creationId xmlns:p14="http://schemas.microsoft.com/office/powerpoint/2010/main" val="120712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9/25/2020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9/25/2020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9/25/2020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9/25/2020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1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1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31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2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71.gif"/><Relationship Id="rId2" Type="http://schemas.openxmlformats.org/officeDocument/2006/relationships/image" Target="../media/image170.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508105"/>
          </a:xfrm>
          <a:prstGeom prst="rect">
            <a:avLst/>
          </a:prstGeom>
        </p:spPr>
        <p:txBody>
          <a:bodyPr wrap="square">
            <a:spAutoFit/>
          </a:bodyPr>
          <a:lstStyle/>
          <a:p>
            <a:r>
              <a:rPr lang="en-IN" sz="46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a:solidFill>
                  <a:srgbClr val="17A889"/>
                </a:solidFill>
                <a:latin typeface="Arial" pitchFamily="34" charset="0"/>
                <a:cs typeface="Arial" pitchFamily="34" charset="0"/>
              </a:rPr>
              <a:t>infoway</a:t>
            </a:r>
            <a:endParaRPr lang="en-US" sz="6600" dirty="0">
              <a:solidFill>
                <a:srgbClr val="17A889"/>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243251"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2" name="Picture 1">
            <a:extLst>
              <a:ext uri="{FF2B5EF4-FFF2-40B4-BE49-F238E27FC236}">
                <a16:creationId xmlns:a16="http://schemas.microsoft.com/office/drawing/2014/main" id="{25EE1F35-CEA0-424A-A0FC-54148ECB94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8" y="152400"/>
            <a:ext cx="3218893" cy="104435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667390787"/>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254792"/>
            <a:ext cx="2952328" cy="166199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   int   emp_no;</a:t>
            </a:r>
          </a:p>
          <a:p>
            <a:r>
              <a:rPr lang="en-IN" sz="2000" dirty="0">
                <a:latin typeface="Arial" panose="020B0604020202020204" pitchFamily="34" charset="0"/>
                <a:cs typeface="Arial" panose="020B0604020202020204" pitchFamily="34" charset="0"/>
              </a:rPr>
              <a:t>   char  emp_name[50];</a:t>
            </a:r>
          </a:p>
          <a:p>
            <a:r>
              <a:rPr lang="en-IN" sz="2000" dirty="0">
                <a:latin typeface="Arial" panose="020B0604020202020204" pitchFamily="34" charset="0"/>
                <a:cs typeface="Arial" panose="020B0604020202020204" pitchFamily="34" charset="0"/>
              </a:rPr>
              <a:t>   int   salary;</a:t>
            </a:r>
          </a:p>
          <a:p>
            <a:r>
              <a:rPr lang="en-IN" sz="2000" dirty="0">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emp</a:t>
            </a:r>
            <a:r>
              <a:rPr lang="en-IN" sz="2000" dirty="0">
                <a:latin typeface="Arial" panose="020B0604020202020204" pitchFamily="34" charset="0"/>
                <a:cs typeface="Arial" panose="020B0604020202020204" pitchFamily="34" charset="0"/>
              </a:rPr>
              <a:t>;</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254792"/>
            <a:ext cx="3888432"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   int   emp_no;</a:t>
            </a:r>
          </a:p>
          <a:p>
            <a:r>
              <a:rPr lang="en-IN" sz="2000" dirty="0">
                <a:latin typeface="Arial" panose="020B0604020202020204" pitchFamily="34" charset="0"/>
                <a:cs typeface="Arial" panose="020B0604020202020204" pitchFamily="34" charset="0"/>
              </a:rPr>
              <a:t>   char emp_name[50];</a:t>
            </a:r>
          </a:p>
          <a:p>
            <a:r>
              <a:rPr lang="en-IN" sz="2000" dirty="0">
                <a:latin typeface="Arial" panose="020B0604020202020204" pitchFamily="34" charset="0"/>
                <a:cs typeface="Arial" panose="020B0604020202020204" pitchFamily="34" charset="0"/>
              </a:rPr>
              <a:t>   int   salary;</a:t>
            </a:r>
          </a:p>
          <a:p>
            <a:r>
              <a:rPr lang="en-IN" sz="2000"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 emp</a:t>
            </a:r>
            <a:r>
              <a:rPr lang="en-IN" sz="20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263353" y="2492896"/>
            <a:ext cx="11665295" cy="4110312"/>
            <a:chOff x="7341076" y="4077606"/>
            <a:chExt cx="11405686" cy="4110312"/>
          </a:xfrm>
        </p:grpSpPr>
        <p:sp>
          <p:nvSpPr>
            <p:cNvPr id="10" name="Rectangle 9">
              <a:extLst>
                <a:ext uri="{FF2B5EF4-FFF2-40B4-BE49-F238E27FC236}">
                  <a16:creationId xmlns:a16="http://schemas.microsoft.com/office/drawing/2014/main" id="{58639E09-8671-429F-A84D-38A2FB0A1C06}"/>
                </a:ext>
              </a:extLst>
            </p:cNvPr>
            <p:cNvSpPr/>
            <p:nvPr/>
          </p:nvSpPr>
          <p:spPr>
            <a:xfrm>
              <a:off x="7341076" y="4077606"/>
              <a:ext cx="388843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384484" y="4494599"/>
              <a:ext cx="3081536"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180745D-BB2A-478A-A27F-7167B8E1AF1B}"/>
                </a:ext>
              </a:extLst>
            </p:cNvPr>
            <p:cNvSpPr/>
            <p:nvPr/>
          </p:nvSpPr>
          <p:spPr>
            <a:xfrm>
              <a:off x="11123846" y="4077606"/>
              <a:ext cx="388843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362339" y="4494599"/>
              <a:ext cx="3081536"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12D96A6D-9581-4ACC-AD8C-BBFFC7653504}"/>
                </a:ext>
              </a:extLst>
            </p:cNvPr>
            <p:cNvSpPr/>
            <p:nvPr/>
          </p:nvSpPr>
          <p:spPr>
            <a:xfrm>
              <a:off x="14858330" y="4077606"/>
              <a:ext cx="388843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4901737" y="4494599"/>
              <a:ext cx="3081536"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76672"/>
            <a:ext cx="8856984"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Create/Open an existing file with attributes as ("a" or "a+" or "w" or "w++") (</a:t>
            </a:r>
            <a:r>
              <a:rPr lang="en-IN" b="1" dirty="0">
                <a:latin typeface="Arial" panose="020B0604020202020204" pitchFamily="34" charset="0"/>
                <a:cs typeface="Arial" panose="020B0604020202020204" pitchFamily="34" charset="0"/>
              </a:rPr>
              <a:t>fopen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Reading from file (</a:t>
            </a:r>
            <a:r>
              <a:rPr lang="en-IN" b="1" dirty="0">
                <a:latin typeface="Arial" panose="020B0604020202020204" pitchFamily="34" charset="0"/>
                <a:cs typeface="Arial" panose="020B0604020202020204" pitchFamily="34" charset="0"/>
              </a:rPr>
              <a:t>fscanf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fgets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Writing to a file (</a:t>
            </a:r>
            <a:r>
              <a:rPr lang="en-IN" b="1" dirty="0">
                <a:latin typeface="Arial" panose="020B0604020202020204" pitchFamily="34" charset="0"/>
                <a:cs typeface="Arial" panose="020B0604020202020204" pitchFamily="34" charset="0"/>
              </a:rPr>
              <a:t>fprintf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fputs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Closing a file (</a:t>
            </a:r>
            <a:r>
              <a:rPr lang="en-IN" b="1" dirty="0">
                <a:latin typeface="Arial" panose="020B0604020202020204" pitchFamily="34" charset="0"/>
                <a:cs typeface="Arial" panose="020B0604020202020204" pitchFamily="34" charset="0"/>
              </a:rPr>
              <a:t>fclose</a:t>
            </a:r>
            <a:r>
              <a:rPr lang="en-IN" dirty="0">
                <a:latin typeface="Arial" panose="020B0604020202020204" pitchFamily="34" charset="0"/>
                <a:cs typeface="Arial" panose="020B0604020202020204" pitchFamily="34" charset="0"/>
              </a:rPr>
              <a:t>)</a:t>
            </a:r>
          </a:p>
        </p:txBody>
      </p:sp>
      <p:grpSp>
        <p:nvGrpSpPr>
          <p:cNvPr id="6" name="Group 5">
            <a:extLst>
              <a:ext uri="{FF2B5EF4-FFF2-40B4-BE49-F238E27FC236}">
                <a16:creationId xmlns:a16="http://schemas.microsoft.com/office/drawing/2014/main" id="{37CE413B-9258-43B6-A842-0406948CFBBC}"/>
              </a:ext>
            </a:extLst>
          </p:cNvPr>
          <p:cNvGrpSpPr/>
          <p:nvPr/>
        </p:nvGrpSpPr>
        <p:grpSpPr>
          <a:xfrm>
            <a:off x="263351" y="2492896"/>
            <a:ext cx="11727762" cy="4140400"/>
            <a:chOff x="263351" y="2492896"/>
            <a:chExt cx="11727762" cy="4140400"/>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335360" y="2938083"/>
              <a:ext cx="10699727" cy="3695213"/>
              <a:chOff x="183106" y="4350004"/>
              <a:chExt cx="10699727" cy="3493445"/>
            </a:xfrm>
          </p:grpSpPr>
          <p:sp>
            <p:nvSpPr>
              <p:cNvPr id="26" name="TextBox 4">
                <a:extLst>
                  <a:ext uri="{FF2B5EF4-FFF2-40B4-BE49-F238E27FC236}">
                    <a16:creationId xmlns:a16="http://schemas.microsoft.com/office/drawing/2014/main" id="{20946110-F3E8-40E3-9676-FB824CE1EF73}"/>
                  </a:ext>
                </a:extLst>
              </p:cNvPr>
              <p:cNvSpPr txBox="1"/>
              <p:nvPr/>
            </p:nvSpPr>
            <p:spPr>
              <a:xfrm>
                <a:off x="183106" y="4350004"/>
                <a:ext cx="3081536" cy="92333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2" name="TextBox 4">
                <a:extLst>
                  <a:ext uri="{FF2B5EF4-FFF2-40B4-BE49-F238E27FC236}">
                    <a16:creationId xmlns:a16="http://schemas.microsoft.com/office/drawing/2014/main" id="{2598E453-ED5E-4377-936B-0803E2744F82}"/>
                  </a:ext>
                </a:extLst>
              </p:cNvPr>
              <p:cNvSpPr txBox="1"/>
              <p:nvPr/>
            </p:nvSpPr>
            <p:spPr>
              <a:xfrm>
                <a:off x="375216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23" name="TextBox 4">
                <a:extLst>
                  <a:ext uri="{FF2B5EF4-FFF2-40B4-BE49-F238E27FC236}">
                    <a16:creationId xmlns:a16="http://schemas.microsoft.com/office/drawing/2014/main" id="{EC18B6D7-4580-4672-939C-F438A0A039FE}"/>
                  </a:ext>
                </a:extLst>
              </p:cNvPr>
              <p:cNvSpPr txBox="1"/>
              <p:nvPr/>
            </p:nvSpPr>
            <p:spPr>
              <a:xfrm>
                <a:off x="773115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63351" y="2492896"/>
              <a:ext cx="397693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3791744" y="2492896"/>
              <a:ext cx="397693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7850654" y="2492896"/>
              <a:ext cx="414045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941465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107996"/>
          </a:xfrm>
          <a:prstGeom prst="rect">
            <a:avLst/>
          </a:prstGeom>
          <a:solidFill>
            <a:schemeClr val="bg1"/>
          </a:solidFill>
        </p:spPr>
        <p:txBody>
          <a:bodyPr wrap="square">
            <a:spAutoFit/>
          </a:bodyPr>
          <a:lstStyle/>
          <a:p>
            <a:r>
              <a:rPr lang="en-IN" sz="2200" dirty="0">
                <a:latin typeface="Palatino Linotype" panose="02040502050505030304" pitchFamily="18" charset="0"/>
                <a:cs typeface="Segoe UI Light" panose="020B0502040204020203" pitchFamily="34" charset="0"/>
              </a:rPr>
              <a:t>The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a:t>
            </a:r>
            <a:r>
              <a:rPr lang="en-IN" sz="2200" b="1" dirty="0">
                <a:latin typeface="Palatino Linotype" panose="02040502050505030304" pitchFamily="18" charset="0"/>
                <a:cs typeface="Segoe UI Light" panose="020B0502040204020203" pitchFamily="34" charset="0"/>
              </a:rPr>
              <a:t>db_name</a:t>
            </a:r>
            <a:r>
              <a:rPr lang="en-IN" sz="22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214484" y="4336157"/>
            <a:ext cx="5708848"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06747" y="1348797"/>
            <a:ext cx="6106394"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59" y="1556792"/>
            <a:ext cx="6017141" cy="2123658"/>
          </a:xfrm>
          <a:prstGeom prst="rect">
            <a:avLst/>
          </a:prstGeom>
        </p:spPr>
        <p:txBody>
          <a:bodyPr wrap="square">
            <a:spAutoFit/>
          </a:bodyPr>
          <a:lstStyle/>
          <a:p>
            <a:r>
              <a:rPr lang="en-US" sz="2200" dirty="0">
                <a:latin typeface="Palatino Linotype" pitchFamily="18" charset="0"/>
              </a:rPr>
              <a:t>1 rajan  34500</a:t>
            </a:r>
          </a:p>
          <a:p>
            <a:r>
              <a:rPr lang="en-US" sz="2200" dirty="0">
                <a:latin typeface="Palatino Linotype" pitchFamily="18" charset="0"/>
              </a:rPr>
              <a:t>2 rahul patil 54000</a:t>
            </a:r>
          </a:p>
          <a:p>
            <a:r>
              <a:rPr lang="en-US" sz="2200" dirty="0">
                <a:latin typeface="Palatino Linotype" pitchFamily="18" charset="0"/>
              </a:rPr>
              <a:t>3 suraj raj k 22000</a:t>
            </a:r>
          </a:p>
          <a:p>
            <a:endParaRPr lang="en-US" sz="2200" dirty="0">
              <a:latin typeface="Palatino Linotype" pitchFamily="18" charset="0"/>
            </a:endParaRPr>
          </a:p>
          <a:p>
            <a:r>
              <a:rPr lang="en-US" sz="2200" dirty="0">
                <a:latin typeface="Palatino Linotype" pitchFamily="18" charset="0"/>
              </a:rPr>
              <a:t>4, S M Kumar, Mg Road Pune MH, 32000</a:t>
            </a:r>
          </a:p>
          <a:p>
            <a:r>
              <a:rPr lang="en-US" sz="22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79376" y="3276600"/>
            <a:ext cx="11305256"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808781"/>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3" name="Rectangle 2"/>
          <p:cNvSpPr/>
          <p:nvPr/>
        </p:nvSpPr>
        <p:spPr>
          <a:xfrm>
            <a:off x="119337" y="2420811"/>
            <a:ext cx="11637137" cy="3416320"/>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and these files may be stored in different folders so, due to this it is difficult to share data among different applications.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for example a student in a college should not be able to see the payroll details of the teachers, such kind of security constraints are difficult to apply in file processing systems.</a:t>
            </a:r>
          </a:p>
        </p:txBody>
      </p:sp>
    </p:spTree>
    <p:extLst>
      <p:ext uri="{BB962C8B-B14F-4D97-AF65-F5344CB8AC3E}">
        <p14:creationId xmlns:p14="http://schemas.microsoft.com/office/powerpoint/2010/main" val="284666264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IF(deptno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177184"/>
            <a:ext cx="11568891" cy="369332"/>
          </a:xfrm>
          <a:prstGeom prst="rect">
            <a:avLst/>
          </a:prstGeom>
        </p:spPr>
        <p:txBody>
          <a:bodyPr wrap="square">
            <a:spAutoFit/>
          </a:bodyPr>
          <a:lstStyle/>
          <a:p>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86104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5062941"/>
            <a:ext cx="3819794" cy="1678427"/>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117267758"/>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948397677"/>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43153102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537593220"/>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3797234598"/>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273383271"/>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0231941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771631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93327556"/>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10263457"/>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29203923"/>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397514692"/>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(phone,4),10,'*'))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612662805"/>
              </p:ext>
            </p:extLst>
          </p:nvPr>
        </p:nvGraphicFramePr>
        <p:xfrm>
          <a:off x="335360" y="787404"/>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644404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59807395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latin typeface="Arial" panose="020B0604020202020204" pitchFamily="34" charset="0"/>
                <a:ea typeface="Calibri" panose="020F050202020403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392706298"/>
              </p:ext>
            </p:extLst>
          </p:nvPr>
        </p:nvGraphicFramePr>
        <p:xfrm>
          <a:off x="119336" y="836713"/>
          <a:ext cx="11953328" cy="3460609"/>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DESC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577595"/>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85344761"/>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3528660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5382558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76185002"/>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014528046"/>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UNION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832648"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983435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539405" cy="1296144"/>
                    <a:chOff x="669977" y="1556792"/>
                    <a:chExt cx="5539405"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913238" y="2097142"/>
                      <a:ext cx="1296144" cy="400110"/>
                    </a:xfrm>
                    <a:prstGeom prst="rect">
                      <a:avLst/>
                    </a:prstGeom>
                    <a:noFill/>
                  </p:spPr>
                  <p:txBody>
                    <a:bodyPr wrap="square">
                      <a:spAutoFit/>
                    </a:bodyPr>
                    <a:lstStyle/>
                    <a:p>
                      <a:r>
                        <a:rPr lang="en-US" sz="2000" dirty="0">
                          <a:latin typeface="Liberation Mono"/>
                          <a:cs typeface="Arial" panose="020B0604020202020204" pitchFamily="34" charset="0"/>
                        </a:rPr>
                        <a:t>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3" y="375047"/>
            <a:ext cx="273630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 filter where as Having clause acts as a post 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"d:/Test/o.txt";</a:t>
            </a:r>
          </a:p>
        </p:txBody>
      </p:sp>
    </p:spTree>
    <p:extLst>
      <p:ext uri="{BB962C8B-B14F-4D97-AF65-F5344CB8AC3E}">
        <p14:creationId xmlns:p14="http://schemas.microsoft.com/office/powerpoint/2010/main" val="3290262035"/>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077218"/>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5" y="2"/>
            <a:ext cx="10404051"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and  Natural JOIN</a:t>
            </a:r>
            <a:endParaRPr lang="en-IN" sz="3200" i="1" dirty="0">
              <a:solidFill>
                <a:srgbClr val="FF9900"/>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932520836"/>
              </p:ext>
            </p:extLst>
          </p:nvPr>
        </p:nvGraphicFramePr>
        <p:xfrm>
          <a:off x="263352" y="800700"/>
          <a:ext cx="11665294" cy="5600061"/>
        </p:xfrm>
        <a:graphic>
          <a:graphicData uri="http://schemas.openxmlformats.org/drawingml/2006/table">
            <a:tbl>
              <a:tblPr/>
              <a:tblGrid>
                <a:gridCol w="5832647">
                  <a:extLst>
                    <a:ext uri="{9D8B030D-6E8A-4147-A177-3AD203B41FA5}">
                      <a16:colId xmlns:a16="http://schemas.microsoft.com/office/drawing/2014/main" val="20000"/>
                    </a:ext>
                  </a:extLst>
                </a:gridCol>
                <a:gridCol w="5832647">
                  <a:extLst>
                    <a:ext uri="{9D8B030D-6E8A-4147-A177-3AD203B41FA5}">
                      <a16:colId xmlns:a16="http://schemas.microsoft.com/office/drawing/2014/main" val="20001"/>
                    </a:ext>
                  </a:extLst>
                </a:gridCol>
              </a:tblGrid>
              <a:tr h="285693">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INNER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NATURAL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extLst>
                  <a:ext uri="{0D108BD9-81ED-4DB2-BD59-A6C34878D82A}">
                    <a16:rowId xmlns:a16="http://schemas.microsoft.com/office/drawing/2014/main" val="10000"/>
                  </a:ext>
                </a:extLst>
              </a:tr>
              <a:tr h="100757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37489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912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only those records will return which</a:t>
                      </a:r>
                      <a:r>
                        <a:rPr lang="en-US" sz="1800" b="0" baseline="0" dirty="0">
                          <a:latin typeface="Palatino Linotype" pitchFamily="18" charset="0"/>
                        </a:rPr>
                        <a:t> </a:t>
                      </a:r>
                      <a:r>
                        <a:rPr lang="en-US" sz="1800" b="0" dirty="0">
                          <a:latin typeface="Palatino Linotype" pitchFamily="18" charset="0"/>
                        </a:rPr>
                        <a:t>exists in both the tables</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Same as Inner</a:t>
                      </a:r>
                      <a:r>
                        <a:rPr lang="en-US" sz="1800" b="0" baseline="0" dirty="0">
                          <a:latin typeface="Palatino Linotype" pitchFamily="18" charset="0"/>
                        </a:rPr>
                        <a:t> Join</a:t>
                      </a:r>
                      <a:endParaRPr lang="en-US" sz="1800" b="0" dirty="0">
                        <a:latin typeface="Palatino Linotype" pitchFamily="18" charset="0"/>
                      </a:endParaRP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558556">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INNER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 ON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a:t>
                      </a:r>
                      <a:r>
                        <a:rPr lang="en-US" sz="1800" b="1" i="1" dirty="0">
                          <a:latin typeface="Palatino Linotype" pitchFamily="18" charset="0"/>
                        </a:rPr>
                        <a:t>A</a:t>
                      </a:r>
                      <a:r>
                        <a:rPr lang="en-US" sz="1800" b="0" baseline="-25000" dirty="0">
                          <a:solidFill>
                            <a:schemeClr val="tx1"/>
                          </a:solidFill>
                          <a:latin typeface="Palatino Linotype" pitchFamily="18" charset="0"/>
                        </a:rPr>
                        <a:t>1</a:t>
                      </a:r>
                      <a:r>
                        <a:rPr lang="en-US" sz="1800" b="0" dirty="0">
                          <a:latin typeface="Palatino Linotype" pitchFamily="18" charset="0"/>
                        </a:rPr>
                        <a:t> =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r>
                        <a:rPr lang="en-US" sz="1800" b="1" i="1" dirty="0">
                          <a:latin typeface="Palatino Linotype" pitchFamily="18" charset="0"/>
                        </a:rPr>
                        <a:t>A</a:t>
                      </a:r>
                      <a:r>
                        <a:rPr lang="en-US" sz="1800" b="0" baseline="-25000" dirty="0">
                          <a:latin typeface="Palatino Linotype" pitchFamily="18" charset="0"/>
                        </a:rPr>
                        <a:t>1</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tc>
                  <a:txBody>
                    <a:bodyPr/>
                    <a:lstStyle/>
                    <a:p>
                      <a:pPr algn="l" fontAlgn="base"/>
                      <a:endParaRPr lang="en-US" sz="1800" b="0" dirty="0">
                        <a:latin typeface="Palatino Linotype" pitchFamily="18" charset="0"/>
                      </a:endParaRPr>
                    </a:p>
                    <a:p>
                      <a:pPr algn="l" fontAlgn="base"/>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NATURAL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6040139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282115"/>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636912"/>
            <a:ext cx="1144927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259877111"/>
              </p:ext>
            </p:extLst>
          </p:nvPr>
        </p:nvGraphicFramePr>
        <p:xfrm>
          <a:off x="1551898" y="371966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166766633"/>
              </p:ext>
            </p:extLst>
          </p:nvPr>
        </p:nvGraphicFramePr>
        <p:xfrm>
          <a:off x="4632155" y="371966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73527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42107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3987409"/>
              </p:ext>
            </p:extLst>
          </p:nvPr>
        </p:nvGraphicFramePr>
        <p:xfrm>
          <a:off x="7856720" y="371703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323E2139-0146-4F07-A23B-4A0D6FD4A130}"/>
              </a:ext>
            </a:extLst>
          </p:cNvPr>
          <p:cNvSpPr/>
          <p:nvPr/>
        </p:nvSpPr>
        <p:spPr>
          <a:xfrm>
            <a:off x="407367"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Tree>
    <p:extLst>
      <p:ext uri="{BB962C8B-B14F-4D97-AF65-F5344CB8AC3E}">
        <p14:creationId xmlns:p14="http://schemas.microsoft.com/office/powerpoint/2010/main" val="275809830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kaushal</a:t>
            </a:r>
            <a:r>
              <a:rPr lang="en-IN" dirty="0">
                <a:latin typeface="Liberation Mono"/>
              </a:rPr>
              <a:t>',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ruhan</a:t>
            </a:r>
            <a:r>
              <a:rPr lang="en-IN" dirty="0">
                <a:latin typeface="Liberation Mono"/>
              </a:rPr>
              <a:t>',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2862322"/>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city, salary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a:t>
            </a:r>
            <a:endParaRPr lang="en-IN" dirty="0">
              <a:latin typeface="Palatino Linotype" panose="02040502050505030304" pitchFamily="18"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4371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524315"/>
            <a:chOff x="406574" y="1679200"/>
            <a:chExt cx="9855696" cy="452431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4193878"/>
                <a:ext cx="2578923"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4" name="TextBox 3">
            <a:extLst>
              <a:ext uri="{FF2B5EF4-FFF2-40B4-BE49-F238E27FC236}">
                <a16:creationId xmlns:a16="http://schemas.microsoft.com/office/drawing/2014/main" id="{21A3D11B-DEBC-4F79-9790-AC3ACACBAF48}"/>
              </a:ext>
            </a:extLst>
          </p:cNvPr>
          <p:cNvSpPr txBox="1"/>
          <p:nvPr/>
        </p:nvSpPr>
        <p:spPr>
          <a:xfrm>
            <a:off x="5231904" y="404664"/>
            <a:ext cx="6172200" cy="874535"/>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IN" dirty="0">
                <a:solidFill>
                  <a:srgbClr val="2658E6"/>
                </a:solidFill>
              </a:rPr>
              <a:t> MEMORY tables are visible to another client</a:t>
            </a:r>
          </a:p>
          <a:p>
            <a:pPr marL="342900" indent="-342900" algn="just">
              <a:lnSpc>
                <a:spcPct val="150000"/>
              </a:lnSpc>
              <a:buFont typeface="Arial" panose="020B0604020202020204" pitchFamily="34" charset="0"/>
              <a:buChar char="•"/>
            </a:pPr>
            <a:r>
              <a:rPr lang="en-IN" dirty="0">
                <a:solidFill>
                  <a:srgbClr val="2658E6"/>
                </a:solidFill>
              </a:rPr>
              <a:t> TEMPORARY tables are not visible to another client.</a:t>
            </a:r>
          </a:p>
        </p:txBody>
      </p:sp>
    </p:spTree>
    <p:extLst>
      <p:ext uri="{BB962C8B-B14F-4D97-AF65-F5344CB8AC3E}">
        <p14:creationId xmlns:p14="http://schemas.microsoft.com/office/powerpoint/2010/main" val="237029380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439593"/>
            <a:ext cx="8208911" cy="3139321"/>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000948"/>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257620"/>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36496855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b="1"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b="1"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792088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UNSIGNED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6234"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1757715"/>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1759201"/>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005064"/>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005064"/>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FE1212"/>
                </a:solidFill>
                <a:latin typeface="Liberation Mono"/>
                <a:cs typeface="Arial" panose="020B0604020202020204" pitchFamily="34" charset="0"/>
              </a:rPr>
              <a:t>NOT NULL 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020323"/>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452683"/>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1556560"/>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Tree>
    <p:extLst>
      <p:ext uri="{BB962C8B-B14F-4D97-AF65-F5344CB8AC3E}">
        <p14:creationId xmlns:p14="http://schemas.microsoft.com/office/powerpoint/2010/main" val="140717942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Tree>
    <p:extLst>
      <p:ext uri="{BB962C8B-B14F-4D97-AF65-F5344CB8AC3E}">
        <p14:creationId xmlns:p14="http://schemas.microsoft.com/office/powerpoint/2010/main" val="106702435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3037344"/>
            <a:ext cx="8990430" cy="100027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lnSpc>
                <a:spcPct val="150000"/>
              </a:lnSpc>
              <a:buFont typeface="Arial" panose="020B0604020202020204" pitchFamily="34" charset="0"/>
              <a:buChar char="•"/>
            </a:pPr>
            <a:endParaRPr lang="en-IN" sz="800" dirty="0">
              <a:solidFill>
                <a:srgbClr val="DD4A68"/>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30002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205986"/>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205986"/>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297347"/>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157192"/>
            <a:ext cx="10478119"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rgbClr val="002060"/>
                </a:solidFill>
                <a:latin typeface="Arial" panose="020B0604020202020204" pitchFamily="34" charset="0"/>
                <a:cs typeface="Arial" panose="020B0604020202020204" pitchFamily="34" charset="0"/>
              </a:rPr>
              <a:t>and they cannot be defined as temporary tables.</a:t>
            </a:r>
            <a:endParaRPr lang="en-IN"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extLst>
              <p:ext uri="{D42A27DB-BD31-4B8C-83A1-F6EECF244321}">
                <p14:modId xmlns:p14="http://schemas.microsoft.com/office/powerpoint/2010/main" val="3803709442"/>
              </p:ext>
            </p:extLst>
          </p:nvPr>
        </p:nvGraphicFramePr>
        <p:xfrm>
          <a:off x="263352" y="1412776"/>
          <a:ext cx="5883339" cy="2225040"/>
        </p:xfrm>
        <a:graphic>
          <a:graphicData uri="http://schemas.openxmlformats.org/drawingml/2006/table">
            <a:tbl>
              <a:tblPr firstRow="1" bandRow="1">
                <a:tableStyleId>{10A1B5D5-9B99-4C35-A422-299274C87663}</a:tableStyleId>
              </a:tblPr>
              <a:tblGrid>
                <a:gridCol w="914787">
                  <a:extLst>
                    <a:ext uri="{9D8B030D-6E8A-4147-A177-3AD203B41FA5}">
                      <a16:colId xmlns:a16="http://schemas.microsoft.com/office/drawing/2014/main" val="335185449"/>
                    </a:ext>
                  </a:extLst>
                </a:gridCol>
                <a:gridCol w="1080120">
                  <a:extLst>
                    <a:ext uri="{9D8B030D-6E8A-4147-A177-3AD203B41FA5}">
                      <a16:colId xmlns:a16="http://schemas.microsoft.com/office/drawing/2014/main" val="410791785"/>
                    </a:ext>
                  </a:extLst>
                </a:gridCol>
                <a:gridCol w="936104">
                  <a:extLst>
                    <a:ext uri="{9D8B030D-6E8A-4147-A177-3AD203B41FA5}">
                      <a16:colId xmlns:a16="http://schemas.microsoft.com/office/drawing/2014/main" val="1178793827"/>
                    </a:ext>
                  </a:extLst>
                </a:gridCol>
                <a:gridCol w="936104">
                  <a:extLst>
                    <a:ext uri="{9D8B030D-6E8A-4147-A177-3AD203B41FA5}">
                      <a16:colId xmlns:a16="http://schemas.microsoft.com/office/drawing/2014/main" val="831646229"/>
                    </a:ext>
                  </a:extLst>
                </a:gridCol>
                <a:gridCol w="720080">
                  <a:extLst>
                    <a:ext uri="{9D8B030D-6E8A-4147-A177-3AD203B41FA5}">
                      <a16:colId xmlns:a16="http://schemas.microsoft.com/office/drawing/2014/main" val="3072107594"/>
                    </a:ext>
                  </a:extLst>
                </a:gridCol>
                <a:gridCol w="1296144">
                  <a:extLst>
                    <a:ext uri="{9D8B030D-6E8A-4147-A177-3AD203B41FA5}">
                      <a16:colId xmlns:a16="http://schemas.microsoft.com/office/drawing/2014/main" val="2857807087"/>
                    </a:ext>
                  </a:extLst>
                </a:gridCol>
              </a:tblGrid>
              <a:tr h="370840">
                <a:tc>
                  <a:txBody>
                    <a:bodyPr/>
                    <a:lstStyle/>
                    <a:p>
                      <a:pPr algn="l"/>
                      <a:r>
                        <a:rPr lang="en-US" b="0" dirty="0">
                          <a:solidFill>
                            <a:schemeClr val="tx1"/>
                          </a:solidFill>
                          <a:latin typeface="Arial" panose="020B0604020202020204" pitchFamily="34" charset="0"/>
                          <a:cs typeface="Arial" panose="020B0604020202020204" pitchFamily="34" charset="0"/>
                        </a:rPr>
                        <a:t>RollNo</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Name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Mobile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City</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State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isActive</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360121"/>
                  </a:ext>
                </a:extLst>
              </a:tr>
              <a:tr h="370840">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Ramesh</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Pune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MH</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17987432"/>
                  </a:ext>
                </a:extLst>
              </a:tr>
              <a:tr h="370840">
                <a:tc>
                  <a:txBody>
                    <a:bodyPr/>
                    <a:lstStyle/>
                    <a:p>
                      <a:r>
                        <a:rPr lang="en-US" b="0" dirty="0">
                          <a:solidFill>
                            <a:schemeClr val="tx1"/>
                          </a:solidFill>
                          <a:latin typeface="Arial" panose="020B0604020202020204" pitchFamily="34" charset="0"/>
                          <a:cs typeface="Arial" panose="020B0604020202020204" pitchFamily="34" charset="0"/>
                        </a:rPr>
                        <a:t>2</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Amit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Baroda</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23539815"/>
                  </a:ext>
                </a:extLst>
              </a:tr>
              <a:tr h="370840">
                <a:tc>
                  <a:txBody>
                    <a:bodyPr/>
                    <a:lstStyle/>
                    <a:p>
                      <a:r>
                        <a:rPr lang="en-US" b="0" dirty="0">
                          <a:solidFill>
                            <a:schemeClr val="tx1"/>
                          </a:solidFill>
                          <a:latin typeface="Arial" panose="020B0604020202020204" pitchFamily="34" charset="0"/>
                          <a:cs typeface="Arial" panose="020B0604020202020204" pitchFamily="34" charset="0"/>
                        </a:rPr>
                        <a:t>3</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Rajan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Surat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1322040"/>
                  </a:ext>
                </a:extLst>
              </a:tr>
              <a:tr h="370840">
                <a:tc>
                  <a:txBody>
                    <a:bodyPr/>
                    <a:lstStyle/>
                    <a:p>
                      <a:r>
                        <a:rPr lang="en-US" b="0" dirty="0">
                          <a:solidFill>
                            <a:schemeClr val="tx1"/>
                          </a:solidFill>
                          <a:latin typeface="Arial" panose="020B0604020202020204" pitchFamily="34" charset="0"/>
                          <a:cs typeface="Arial" panose="020B0604020202020204" pitchFamily="34" charset="0"/>
                        </a:rPr>
                        <a:t>4</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Bhavin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Baroda</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55653211"/>
                  </a:ext>
                </a:extLst>
              </a:tr>
              <a:tr h="370840">
                <a:tc>
                  <a:txBody>
                    <a:bodyPr/>
                    <a:lstStyle/>
                    <a:p>
                      <a:r>
                        <a:rPr lang="en-US" b="0" dirty="0">
                          <a:solidFill>
                            <a:schemeClr val="tx1"/>
                          </a:solidFill>
                          <a:latin typeface="Arial" panose="020B0604020202020204" pitchFamily="34" charset="0"/>
                          <a:cs typeface="Arial" panose="020B0604020202020204" pitchFamily="34" charset="0"/>
                        </a:rPr>
                        <a:t>5</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Pankaj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Surat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1199196316"/>
              </p:ext>
            </p:extLst>
          </p:nvPr>
        </p:nvGraphicFramePr>
        <p:xfrm>
          <a:off x="6528048" y="1412776"/>
          <a:ext cx="4875225" cy="2225040"/>
        </p:xfrm>
        <a:graphic>
          <a:graphicData uri="http://schemas.openxmlformats.org/drawingml/2006/table">
            <a:tbl>
              <a:tblPr firstRow="1" bandRow="1">
                <a:tableStyleId>{10A1B5D5-9B99-4C35-A422-299274C87663}</a:tableStyleId>
              </a:tblPr>
              <a:tblGrid>
                <a:gridCol w="936104">
                  <a:extLst>
                    <a:ext uri="{9D8B030D-6E8A-4147-A177-3AD203B41FA5}">
                      <a16:colId xmlns:a16="http://schemas.microsoft.com/office/drawing/2014/main" val="335185449"/>
                    </a:ext>
                  </a:extLst>
                </a:gridCol>
                <a:gridCol w="1954874">
                  <a:extLst>
                    <a:ext uri="{9D8B030D-6E8A-4147-A177-3AD203B41FA5}">
                      <a16:colId xmlns:a16="http://schemas.microsoft.com/office/drawing/2014/main" val="410791785"/>
                    </a:ext>
                  </a:extLst>
                </a:gridCol>
                <a:gridCol w="1984247">
                  <a:extLst>
                    <a:ext uri="{9D8B030D-6E8A-4147-A177-3AD203B41FA5}">
                      <a16:colId xmlns:a16="http://schemas.microsoft.com/office/drawing/2014/main" val="1178793827"/>
                    </a:ext>
                  </a:extLst>
                </a:gridCol>
              </a:tblGrid>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RollNo</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StudentName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CourceName</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360121"/>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1</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Ramesh</a:t>
                      </a:r>
                      <a:endParaRPr lang="en-IN" b="0" dirty="0">
                        <a:latin typeface="Arial" panose="020B0604020202020204" pitchFamily="34" charset="0"/>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RDBMS</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17987432"/>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2</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Amit</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23539815"/>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3</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Rajan</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1322040"/>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1</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Bhavin</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455653211"/>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2</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Pankaj</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6040" y="908720"/>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69638"/>
            <a:ext cx="11251962" cy="2123658"/>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191344" y="1124744"/>
            <a:ext cx="11545071"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110413380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Total no of attributes/columns present in a relation/table is called degree of the relation and is denoted by d(</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Total no of tuples present in a relation or rows present in a table, is called cardinality of a relation and is denoted by </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dirty="0">
                <a:solidFill>
                  <a:srgbClr val="0089A4"/>
                </a:solidFill>
                <a:latin typeface="Palatino Linotype" panose="02040502050505030304" pitchFamily="18" charset="0"/>
              </a:rPr>
              <a:t>They have the same degree d(R).</a:t>
            </a:r>
          </a:p>
          <a:p>
            <a:pPr marL="914400" lvl="1" indent="-457200" algn="just">
              <a:buFont typeface="+mj-lt"/>
              <a:buAutoNum type="arabicPeriod"/>
            </a:pPr>
            <a:r>
              <a:rPr lang="en-IN" dirty="0">
                <a:solidFill>
                  <a:srgbClr val="0089A4"/>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516373"/>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101696"/>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903065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923330"/>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1308442" cy="646331"/>
          </a:xfrm>
          <a:prstGeom prst="rect">
            <a:avLst/>
          </a:prstGeom>
        </p:spPr>
        <p:txBody>
          <a:bodyPr wrap="square">
            <a:spAutoFit/>
          </a:bodyPr>
          <a:lstStyle/>
          <a:p>
            <a:r>
              <a:rPr lang="en-IN" b="1" dirty="0">
                <a:solidFill>
                  <a:srgbClr val="0089A4"/>
                </a:solidFill>
                <a:latin typeface="Palatino Linotype" panose="02040502050505030304" pitchFamily="18" charset="0"/>
                <a:cs typeface="Arial" panose="020B0604020202020204" pitchFamily="34" charset="0"/>
              </a:rPr>
              <a:t>Data</a:t>
            </a:r>
            <a:r>
              <a:rPr lang="en-IN" dirty="0">
                <a:solidFill>
                  <a:srgbClr val="0089A4"/>
                </a:solidFill>
                <a:latin typeface="Palatino Linotype" panose="02040502050505030304" pitchFamily="18" charset="0"/>
                <a:cs typeface="Arial" panose="020B0604020202020204" pitchFamily="34" charset="0"/>
              </a:rPr>
              <a:t> </a:t>
            </a:r>
            <a:r>
              <a:rPr lang="en-IN" b="1" dirty="0">
                <a:solidFill>
                  <a:srgbClr val="0089A4"/>
                </a:solidFill>
                <a:latin typeface="Palatino Linotype" panose="02040502050505030304" pitchFamily="18" charset="0"/>
                <a:cs typeface="Arial" panose="020B0604020202020204" pitchFamily="34" charset="0"/>
              </a:rPr>
              <a:t>integrity:</a:t>
            </a:r>
            <a:r>
              <a:rPr lang="en-IN"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concerns the concept of a primary key. 		</a:t>
            </a:r>
          </a:p>
          <a:p>
            <a:pPr>
              <a:lnSpc>
                <a:spcPct val="150000"/>
              </a:lnSpc>
            </a:pPr>
            <a:r>
              <a:rPr lang="en-IN" b="1" i="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concerns the concept of a foreign key.</a:t>
            </a:r>
          </a:p>
          <a:p>
            <a:pPr>
              <a:lnSpc>
                <a:spcPct val="150000"/>
              </a:lnSpc>
            </a:pPr>
            <a:r>
              <a:rPr lang="en-IN" b="1" i="1" dirty="0">
                <a:solidFill>
                  <a:srgbClr val="006C86"/>
                </a:solidFill>
                <a:latin typeface="Palatino Linotype" panose="02040502050505030304" pitchFamily="18" charset="0"/>
                <a:cs typeface="Arial" panose="020B0604020202020204" pitchFamily="34" charset="0"/>
              </a:rPr>
              <a:t>Domain</a:t>
            </a:r>
            <a:r>
              <a:rPr lang="en-IN" i="1"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i="1" dirty="0">
                <a:solidFill>
                  <a:srgbClr val="006C86"/>
                </a:solidFill>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Palatino Linotype" panose="02040502050505030304" pitchFamily="18" charset="0"/>
                <a:cs typeface="Arial" panose="020B0604020202020204" pitchFamily="34" charset="0"/>
              </a:rPr>
              <a:t>Three types of integrity constraints: </a:t>
            </a:r>
            <a:r>
              <a:rPr lang="en-IN" b="1" i="1" dirty="0">
                <a:solidFill>
                  <a:srgbClr val="0089A4"/>
                </a:solidFill>
                <a:latin typeface="Palatino Linotype" panose="02040502050505030304" pitchFamily="18" charset="0"/>
                <a:cs typeface="Arial" panose="020B0604020202020204" pitchFamily="34" charset="0"/>
              </a:rPr>
              <a:t>entity integrity, referential integrity and domain integrity</a:t>
            </a:r>
            <a:r>
              <a:rPr lang="en-IN" dirty="0">
                <a:solidFill>
                  <a:srgbClr val="0089A4"/>
                </a:solidFill>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p:txBody>
      </p:sp>
      <p:sp>
        <p:nvSpPr>
          <p:cNvPr id="3" name="Rectangle 2">
            <a:extLst>
              <a:ext uri="{FF2B5EF4-FFF2-40B4-BE49-F238E27FC236}">
                <a16:creationId xmlns:a16="http://schemas.microsoft.com/office/drawing/2014/main" id="{D716824E-EA0A-49EF-AB5C-AC72BF276C69}"/>
              </a:ext>
            </a:extLst>
          </p:cNvPr>
          <p:cNvSpPr/>
          <p:nvPr/>
        </p:nvSpPr>
        <p:spPr>
          <a:xfrm>
            <a:off x="406574" y="287938"/>
            <a:ext cx="11161240"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7491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589240"/>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a:t>
            </a:r>
            <a:r>
              <a:rPr lang="en-US" sz="2200">
                <a:solidFill>
                  <a:schemeClr val="accent4">
                    <a:lumMod val="50000"/>
                  </a:schemeClr>
                </a:solidFill>
                <a:latin typeface="Gentium Basic"/>
              </a:rPr>
              <a:t>= Employee(</a:t>
            </a:r>
            <a:r>
              <a:rPr lang="en-US" sz="2200" dirty="0">
                <a:solidFill>
                  <a:schemeClr val="accent4">
                    <a:lumMod val="50000"/>
                  </a:schemeClr>
                </a:solidFill>
                <a:latin typeface="Gentium Basic"/>
              </a:rPr>
              <a:t>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718371909"/>
              </p:ext>
            </p:extLst>
          </p:nvPr>
        </p:nvGraphicFramePr>
        <p:xfrm>
          <a:off x="119532" y="738286"/>
          <a:ext cx="11952936" cy="4843448"/>
        </p:xfrm>
        <a:graphic>
          <a:graphicData uri="http://schemas.openxmlformats.org/drawingml/2006/table">
            <a:tbl>
              <a:tblPr>
                <a:tableStyleId>{8A107856-5554-42FB-B03E-39F5DBC370BA}</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6598922"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33780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708434"/>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saleel</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42088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3861048"/>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a:t>
            </a:r>
            <a:r>
              <a:rPr lang="en-IN" sz="1800">
                <a:latin typeface="Liberation Mono"/>
              </a:rPr>
              <a:t>. </a:t>
            </a:r>
          </a:p>
          <a:p>
            <a:r>
              <a:rPr lang="en-IN" sz="1800">
                <a:solidFill>
                  <a:srgbClr val="FF0000"/>
                </a:solidFill>
                <a:latin typeface="Liberation Mono"/>
              </a:rPr>
              <a:t>e</a:t>
            </a:r>
            <a:r>
              <a:rPr lang="en-IN" sz="1800" dirty="0">
                <a:solidFill>
                  <a:srgbClr val="FF0000"/>
                </a:solidFill>
                <a:latin typeface="Liberation Mono"/>
              </a:rPr>
              <a:t>.g. </a:t>
            </a:r>
            <a:r>
              <a:rPr lang="en-IN" sz="1800" dirty="0">
                <a:latin typeface="Liberation Mono"/>
              </a:rPr>
              <a:t>Blood sugar it exists but we don’t know it.</a:t>
            </a:r>
            <a:endParaRPr lang="en-IN" dirty="0"/>
          </a:p>
        </p:txBody>
      </p:sp>
    </p:spTree>
    <p:extLst>
      <p:ext uri="{BB962C8B-B14F-4D97-AF65-F5344CB8AC3E}">
        <p14:creationId xmlns:p14="http://schemas.microsoft.com/office/powerpoint/2010/main" val="366351979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CD7311"/>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204864"/>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376185"/>
            <a:ext cx="10093791" cy="1612655"/>
            <a:chOff x="647718" y="445401"/>
            <a:chExt cx="10093791" cy="1612655"/>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593439" y="-461978"/>
              <a:ext cx="152267" cy="1967439"/>
            </a:xfrm>
            <a:prstGeom prst="bentConnector2">
              <a:avLst/>
            </a:prstGeom>
            <a:ln w="19050">
              <a:solidFill>
                <a:srgbClr val="2658E6"/>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5685852" y="445401"/>
              <a:ext cx="0" cy="84170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0" y="138512"/>
            <a:ext cx="583737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3" name="TextBox 2">
            <a:extLst>
              <a:ext uri="{FF2B5EF4-FFF2-40B4-BE49-F238E27FC236}">
                <a16:creationId xmlns:a16="http://schemas.microsoft.com/office/drawing/2014/main" id="{FD792B76-71BB-4218-9AD4-A1693ACDC6DC}"/>
              </a:ext>
            </a:extLst>
          </p:cNvPr>
          <p:cNvSpPr txBox="1"/>
          <p:nvPr/>
        </p:nvSpPr>
        <p:spPr>
          <a:xfrm>
            <a:off x="335360" y="4653136"/>
            <a:ext cx="10787262" cy="163121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The trigger is always associated with the TABLE, which must refer to a </a:t>
            </a:r>
            <a:r>
              <a:rPr lang="en-IN" sz="1800" b="1" dirty="0">
                <a:latin typeface="Palatino Linotype" panose="02040502050505030304" pitchFamily="18" charset="0"/>
                <a:cs typeface="Arial" panose="020B0604020202020204" pitchFamily="34" charset="0"/>
              </a:rPr>
              <a:t>permanent</a:t>
            </a:r>
            <a:r>
              <a:rPr lang="en-IN" sz="1800"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associate a trigger with a </a:t>
            </a:r>
            <a:r>
              <a:rPr lang="en-US" b="1" dirty="0">
                <a:latin typeface="Arial" panose="020B0604020202020204" pitchFamily="34" charset="0"/>
                <a:cs typeface="Arial" panose="020B0604020202020204" pitchFamily="34" charset="0"/>
              </a:rPr>
              <a:t>TEMPORARY</a:t>
            </a:r>
            <a:r>
              <a:rPr lang="en-US" dirty="0">
                <a:latin typeface="Arial" panose="020B0604020202020204" pitchFamily="34" charset="0"/>
                <a:cs typeface="Arial" panose="020B0604020202020204" pitchFamily="34" charset="0"/>
              </a:rPr>
              <a:t> table or a </a:t>
            </a:r>
            <a:r>
              <a:rPr lang="en-US" b="1" dirty="0">
                <a:latin typeface="Arial" panose="020B0604020202020204" pitchFamily="34" charset="0"/>
                <a:cs typeface="Arial" panose="020B0604020202020204" pitchFamily="34" charset="0"/>
              </a:rPr>
              <a:t>VIEW</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If you DROP a TABLE, any triggers for the table are also dropped.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41173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DROP</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and </a:t>
            </a:r>
            <a:r>
              <a:rPr lang="en-IN" b="1" dirty="0">
                <a:solidFill>
                  <a:srgbClr val="006C86"/>
                </a:solidFill>
                <a:latin typeface="Palatino Linotype" panose="02040502050505030304" pitchFamily="18" charset="0"/>
                <a:cs typeface="Arial" panose="020B0604020202020204" pitchFamily="34" charset="0"/>
              </a:rPr>
              <a:t>TRUNCATE</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1016330"/>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a:t>
            </a:r>
            <a:r>
              <a:rPr lang="en-IN" dirty="0">
                <a:solidFill>
                  <a:srgbClr val="0077AA"/>
                </a:solidFill>
                <a:latin typeface="Liberation Mono"/>
                <a:cs typeface="Arial" panose="020B0604020202020204" pitchFamily="34" charset="0"/>
              </a:rPr>
              <a:t>IF EXISTS </a:t>
            </a:r>
            <a:r>
              <a:rPr lang="en-IN" dirty="0">
                <a:latin typeface="Liberation Mono"/>
              </a:rPr>
              <a:t>t1;</a:t>
            </a:r>
          </a:p>
          <a:p>
            <a:pPr marL="273050"/>
            <a:r>
              <a:rPr lang="en-IN" dirty="0">
                <a:latin typeface="Liberation Mono"/>
              </a:rPr>
              <a:t>delimiter $$</a:t>
            </a:r>
          </a:p>
          <a:p>
            <a:pPr marL="273050"/>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t1 </a:t>
            </a:r>
            <a:r>
              <a:rPr lang="en-IN" dirty="0">
                <a:solidFill>
                  <a:srgbClr val="0077AA"/>
                </a:solidFill>
                <a:latin typeface="Liberation Mono"/>
                <a:cs typeface="Arial" panose="020B0604020202020204" pitchFamily="34" charset="0"/>
              </a:rPr>
              <a:t>BEFORE</a:t>
            </a:r>
            <a:r>
              <a:rPr lang="en-IN" dirty="0">
                <a:latin typeface="Liberation Mono"/>
              </a:rPr>
              <a:t> insert </a:t>
            </a:r>
            <a:r>
              <a:rPr lang="en-IN" dirty="0">
                <a:solidFill>
                  <a:srgbClr val="0077AA"/>
                </a:solidFill>
                <a:latin typeface="Liberation Mono"/>
                <a:cs typeface="Arial" panose="020B0604020202020204" pitchFamily="34" charset="0"/>
              </a:rPr>
              <a:t>ON</a:t>
            </a:r>
            <a:r>
              <a:rPr lang="en-IN" dirty="0">
                <a:latin typeface="Liberation Mono"/>
              </a:rPr>
              <a:t> dept </a:t>
            </a:r>
            <a:r>
              <a:rPr lang="en-IN" dirty="0">
                <a:solidFill>
                  <a:srgbClr val="0077AA"/>
                </a:solidFill>
                <a:latin typeface="Liberation Mono"/>
                <a:cs typeface="Arial" panose="020B0604020202020204" pitchFamily="34" charset="0"/>
              </a:rPr>
              <a:t>FOR</a:t>
            </a:r>
            <a:r>
              <a:rPr lang="en-IN" dirty="0">
                <a:latin typeface="Liberation Mono"/>
              </a:rPr>
              <a:t> </a:t>
            </a:r>
            <a:r>
              <a:rPr lang="en-IN" dirty="0">
                <a:solidFill>
                  <a:srgbClr val="0077AA"/>
                </a:solidFill>
                <a:latin typeface="Liberation Mono"/>
                <a:cs typeface="Arial" panose="020B0604020202020204" pitchFamily="34" charset="0"/>
              </a:rPr>
              <a:t>EACH</a:t>
            </a:r>
            <a:r>
              <a:rPr lang="en-IN" dirty="0">
                <a:latin typeface="Liberation Mono"/>
              </a:rPr>
              <a:t> </a:t>
            </a:r>
            <a:r>
              <a:rPr lang="en-IN" dirty="0">
                <a:solidFill>
                  <a:srgbClr val="0077AA"/>
                </a:solidFill>
                <a:latin typeface="Liberation Mono"/>
                <a:cs typeface="Arial" panose="020B0604020202020204" pitchFamily="34" charset="0"/>
              </a:rPr>
              <a:t>ROW</a:t>
            </a:r>
          </a:p>
          <a:p>
            <a:pPr marL="273050"/>
            <a:r>
              <a:rPr lang="en-IN" dirty="0">
                <a:solidFill>
                  <a:srgbClr val="0077AA"/>
                </a:solidFill>
                <a:latin typeface="Liberation Mono"/>
                <a:cs typeface="Arial" panose="020B0604020202020204" pitchFamily="34" charset="0"/>
              </a:rPr>
              <a:t>begin</a:t>
            </a:r>
          </a:p>
          <a:p>
            <a:pPr marL="273050"/>
            <a:r>
              <a:rPr lang="en-IN" dirty="0">
                <a:latin typeface="Liberation Mono"/>
              </a:rPr>
              <a:t>    declare x int default 0;</a:t>
            </a:r>
          </a:p>
          <a:p>
            <a:pPr marL="273050"/>
            <a:r>
              <a:rPr lang="en-IN" dirty="0">
                <a:latin typeface="Liberation Mono"/>
              </a:rPr>
              <a:t>    SELECT MAX(id) + 1 INTO x FROM log;</a:t>
            </a:r>
          </a:p>
          <a:p>
            <a:pPr marL="273050"/>
            <a:r>
              <a:rPr lang="en-IN" dirty="0">
                <a:latin typeface="Liberation Mono"/>
              </a:rPr>
              <a:t>    INSERT INTO log VALUES(x, 'Data inserted', curdate(),curtime(), user());</a:t>
            </a:r>
          </a:p>
          <a:p>
            <a:pPr marL="273050"/>
            <a:r>
              <a:rPr lang="en-IN" dirty="0">
                <a:solidFill>
                  <a:srgbClr val="0077AA"/>
                </a:solidFill>
                <a:latin typeface="Liberation Mono"/>
                <a:cs typeface="Arial" panose="020B0604020202020204" pitchFamily="34" charset="0"/>
              </a:rPr>
              <a:t>end</a:t>
            </a:r>
            <a:r>
              <a:rPr lang="en-IN" dirty="0">
                <a:latin typeface="Liberation Mono"/>
              </a:rPr>
              <a:t> $$</a:t>
            </a:r>
          </a:p>
          <a:p>
            <a:pPr marL="273050"/>
            <a:r>
              <a:rPr lang="en-IN" dirty="0">
                <a:latin typeface="Liberation Mono"/>
              </a:rPr>
              <a:t>delimiter ;</a:t>
            </a:r>
          </a:p>
        </p:txBody>
      </p:sp>
    </p:spTree>
    <p:extLst>
      <p:ext uri="{BB962C8B-B14F-4D97-AF65-F5344CB8AC3E}">
        <p14:creationId xmlns:p14="http://schemas.microsoft.com/office/powerpoint/2010/main" val="138955438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Tree>
    <p:extLst>
      <p:ext uri="{BB962C8B-B14F-4D97-AF65-F5344CB8AC3E}">
        <p14:creationId xmlns:p14="http://schemas.microsoft.com/office/powerpoint/2010/main" val="9329261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 and B in which one element of entity A may only be linked to one element of entity B,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159896"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C8BE2959-DF63-4168-BEEF-07D8C3AA3C04}"/>
              </a:ext>
            </a:extLst>
          </p:cNvPr>
          <p:cNvPicPr>
            <a:picLocks noChangeAspect="1"/>
          </p:cNvPicPr>
          <p:nvPr/>
        </p:nvPicPr>
        <p:blipFill>
          <a:blip r:embed="rId3"/>
          <a:stretch>
            <a:fillRect/>
          </a:stretch>
        </p:blipFill>
        <p:spPr>
          <a:xfrm>
            <a:off x="407368" y="4389598"/>
            <a:ext cx="4621444" cy="2453434"/>
          </a:xfrm>
          <a:prstGeom prst="rect">
            <a:avLst/>
          </a:prstGeom>
        </p:spPr>
      </p:pic>
      <p:pic>
        <p:nvPicPr>
          <p:cNvPr id="1027" name="Picture 3"/>
          <p:cNvPicPr>
            <a:picLocks noChangeAspect="1" noChangeArrowheads="1"/>
          </p:cNvPicPr>
          <p:nvPr/>
        </p:nvPicPr>
        <p:blipFill>
          <a:blip r:embed="rId4"/>
          <a:srcRect/>
          <a:stretch>
            <a:fillRect/>
          </a:stretch>
        </p:blipFill>
        <p:spPr bwMode="auto">
          <a:xfrm>
            <a:off x="5921586" y="2420889"/>
            <a:ext cx="5214974" cy="2066675"/>
          </a:xfrm>
          <a:prstGeom prst="rect">
            <a:avLst/>
          </a:prstGeom>
          <a:noFill/>
          <a:ln w="9525">
            <a:noFill/>
            <a:miter lim="800000"/>
            <a:headEnd/>
            <a:tailEnd/>
          </a:ln>
          <a:effectLst/>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8" name="Rectangle 7">
            <a:extLst>
              <a:ext uri="{FF2B5EF4-FFF2-40B4-BE49-F238E27FC236}">
                <a16:creationId xmlns:a16="http://schemas.microsoft.com/office/drawing/2014/main" id="{04D5B560-C2CC-4D69-8D56-7CD09653E8D1}"/>
              </a:ext>
            </a:extLst>
          </p:cNvPr>
          <p:cNvSpPr/>
          <p:nvPr/>
        </p:nvSpPr>
        <p:spPr>
          <a:xfrm>
            <a:off x="5447928" y="1009212"/>
            <a:ext cx="3738551"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6BACEC-BC31-4607-BA9A-F2BB503A3114}"/>
              </a:ext>
            </a:extLst>
          </p:cNvPr>
          <p:cNvSpPr/>
          <p:nvPr/>
        </p:nvSpPr>
        <p:spPr>
          <a:xfrm>
            <a:off x="191344" y="584775"/>
            <a:ext cx="5760640"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solidFill>
                  <a:schemeClr val="tx1">
                    <a:lumMod val="95000"/>
                    <a:lumOff val="5000"/>
                  </a:schemeClr>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blogID</a:t>
            </a:r>
            <a:r>
              <a:rPr lang="en-IN" dirty="0">
                <a:solidFill>
                  <a:srgbClr val="834689"/>
                </a:solidFill>
                <a:latin typeface="Liberation Mono"/>
                <a:cs typeface="Arial" panose="020B0604020202020204" pitchFamily="34" charset="0"/>
              </a:rPr>
              <a:t> INT</a:t>
            </a:r>
            <a:r>
              <a:rPr lang="en-IN" dirty="0">
                <a:solidFill>
                  <a:schemeClr val="tx1">
                    <a:lumMod val="95000"/>
                    <a:lumOff val="5000"/>
                  </a:schemeClr>
                </a:solidFill>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F2C05270-78BC-4906-B4F4-943B266331F9}"/>
              </a:ext>
            </a:extLst>
          </p:cNvPr>
          <p:cNvPicPr>
            <a:picLocks noChangeAspect="1"/>
          </p:cNvPicPr>
          <p:nvPr/>
        </p:nvPicPr>
        <p:blipFill>
          <a:blip r:embed="rId2"/>
          <a:stretch>
            <a:fillRect/>
          </a:stretch>
        </p:blipFill>
        <p:spPr>
          <a:xfrm>
            <a:off x="0" y="2616778"/>
            <a:ext cx="6617146" cy="4318713"/>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 and B in which A may contain a parent instance for which there are many children in B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2" name="Rectangle 11">
            <a:extLst>
              <a:ext uri="{FF2B5EF4-FFF2-40B4-BE49-F238E27FC236}">
                <a16:creationId xmlns:a16="http://schemas.microsoft.com/office/drawing/2014/main" id="{8FE5C806-EA87-4BA1-8792-B6BAC276FEB7}"/>
              </a:ext>
            </a:extLst>
          </p:cNvPr>
          <p:cNvSpPr/>
          <p:nvPr/>
        </p:nvSpPr>
        <p:spPr>
          <a:xfrm>
            <a:off x="247871" y="2034872"/>
            <a:ext cx="5582426" cy="2308324"/>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247871" y="331262"/>
            <a:ext cx="3474079" cy="147732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247871" y="4638035"/>
            <a:ext cx="5848129" cy="203132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items_orders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itemID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itemID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item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orderID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orders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US" dirty="0">
              <a:solidFill>
                <a:srgbClr val="834689"/>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3" name="Picture 2">
            <a:extLst>
              <a:ext uri="{FF2B5EF4-FFF2-40B4-BE49-F238E27FC236}">
                <a16:creationId xmlns:a16="http://schemas.microsoft.com/office/drawing/2014/main" id="{06940D9F-B999-4A5A-8F0D-EBEF2A72C44A}"/>
              </a:ext>
            </a:extLst>
          </p:cNvPr>
          <p:cNvPicPr>
            <a:picLocks noChangeAspect="1"/>
          </p:cNvPicPr>
          <p:nvPr/>
        </p:nvPicPr>
        <p:blipFill>
          <a:blip r:embed="rId2"/>
          <a:stretch>
            <a:fillRect/>
          </a:stretch>
        </p:blipFill>
        <p:spPr>
          <a:xfrm>
            <a:off x="6096000" y="786404"/>
            <a:ext cx="5544616" cy="5931996"/>
          </a:xfrm>
          <a:prstGeom prst="rect">
            <a:avLst/>
          </a:prstGeom>
        </p:spPr>
      </p:pic>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269217" y="659011"/>
            <a:ext cx="4979108"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9217" y="2436433"/>
            <a:ext cx="3960440"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D71F706F-B613-4FB5-923B-6BA84F48CFA5}"/>
              </a:ext>
            </a:extLst>
          </p:cNvPr>
          <p:cNvSpPr/>
          <p:nvPr/>
        </p:nvSpPr>
        <p:spPr>
          <a:xfrm>
            <a:off x="269217" y="4230282"/>
            <a:ext cx="7272808"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BLOG_COMMENTS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14203827-D3B0-43CE-B5F9-A4C9BFD4EEBF}"/>
              </a:ext>
            </a:extLst>
          </p:cNvPr>
          <p:cNvPicPr>
            <a:picLocks noChangeAspect="1"/>
          </p:cNvPicPr>
          <p:nvPr/>
        </p:nvPicPr>
        <p:blipFill>
          <a:blip r:embed="rId2"/>
          <a:stretch>
            <a:fillRect/>
          </a:stretch>
        </p:blipFill>
        <p:spPr>
          <a:xfrm>
            <a:off x="6450175" y="716859"/>
            <a:ext cx="5472608" cy="6141138"/>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err="1">
                          <a:solidFill>
                            <a:schemeClr val="tx2">
                              <a:lumMod val="75000"/>
                            </a:schemeClr>
                          </a:solidFill>
                        </a:rPr>
                        <a:t>Rollno</a:t>
                      </a:r>
                      <a:r>
                        <a:rPr lang="en-US" b="1" dirty="0">
                          <a:solidFill>
                            <a:schemeClr val="tx2">
                              <a:lumMod val="75000"/>
                            </a:schemeClr>
                          </a:solidFill>
                        </a:rPr>
                        <a:t>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32110</TotalTime>
  <Words>47315</Words>
  <Application>Microsoft Office PowerPoint</Application>
  <PresentationFormat>Widescreen</PresentationFormat>
  <Paragraphs>6025</Paragraphs>
  <Slides>576</Slides>
  <Notes>24</Notes>
  <HiddenSlides>146</HiddenSlides>
  <MMClips>0</MMClips>
  <ScaleCrop>false</ScaleCrop>
  <HeadingPairs>
    <vt:vector size="6" baseType="variant">
      <vt:variant>
        <vt:lpstr>Fonts Used</vt:lpstr>
      </vt:variant>
      <vt:variant>
        <vt:i4>32</vt:i4>
      </vt:variant>
      <vt:variant>
        <vt:lpstr>Theme</vt:lpstr>
      </vt:variant>
      <vt:variant>
        <vt:i4>1</vt:i4>
      </vt:variant>
      <vt:variant>
        <vt:lpstr>Slide Titles</vt:lpstr>
      </vt:variant>
      <vt:variant>
        <vt:i4>576</vt:i4>
      </vt:variant>
    </vt:vector>
  </HeadingPairs>
  <TitlesOfParts>
    <vt:vector size="609"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Palatino Linotype</vt:lpstr>
      <vt:lpstr>Segoe Print</vt:lpstr>
      <vt:lpstr>Segoe UI</vt:lpstr>
      <vt:lpstr>Segoe UI Light</vt:lpstr>
      <vt:lpstr>Segoe UI Semilight</vt:lpstr>
      <vt:lpstr>Source Code Pro</vt:lpstr>
      <vt:lpstr>Symbol</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6980</cp:revision>
  <dcterms:created xsi:type="dcterms:W3CDTF">2015-10-09T06:09:34Z</dcterms:created>
  <dcterms:modified xsi:type="dcterms:W3CDTF">2020-09-25T03:09:16Z</dcterms:modified>
</cp:coreProperties>
</file>